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sldIdLst>
    <p:sldId id="274" r:id="rId3"/>
    <p:sldId id="257" r:id="rId4"/>
    <p:sldId id="258" r:id="rId5"/>
    <p:sldId id="275" r:id="rId6"/>
    <p:sldId id="262" r:id="rId7"/>
    <p:sldId id="265" r:id="rId8"/>
    <p:sldId id="273" r:id="rId9"/>
    <p:sldId id="276" r:id="rId10"/>
    <p:sldId id="267" r:id="rId11"/>
    <p:sldId id="277" r:id="rId12"/>
    <p:sldId id="278" r:id="rId13"/>
    <p:sldId id="263" r:id="rId14"/>
    <p:sldId id="259" r:id="rId15"/>
    <p:sldId id="269" r:id="rId16"/>
    <p:sldId id="27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4660"/>
  </p:normalViewPr>
  <p:slideViewPr>
    <p:cSldViewPr>
      <p:cViewPr varScale="1">
        <p:scale>
          <a:sx n="54" d="100"/>
          <a:sy n="54" d="100"/>
        </p:scale>
        <p:origin x="-931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830618892508145E-2"/>
          <c:y val="3.0866359269839369E-2"/>
          <c:w val="1"/>
          <c:h val="0.7955058404145151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-0.13355048859934854"/>
                  <c:y val="-0.3891540872075180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5,9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sz="1200" baseline="0" dirty="0" smtClean="0"/>
                      <a:t>(316 чел)</a:t>
                    </a:r>
                    <a:endParaRPr lang="en-US" sz="120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726384364820854"/>
                  <c:y val="-0.3675904995246315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4,9</a:t>
                    </a:r>
                    <a:endParaRPr lang="ru-RU" dirty="0" smtClean="0"/>
                  </a:p>
                  <a:p>
                    <a:r>
                      <a:rPr lang="ru-RU" sz="1200" baseline="0" dirty="0" smtClean="0"/>
                      <a:t>(267 чел)</a:t>
                    </a:r>
                    <a:endParaRPr lang="en-US" sz="120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 2014</c:v>
                </c:pt>
                <c:pt idx="1">
                  <c:v>9 мес 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5.9</c:v>
                </c:pt>
                <c:pt idx="1">
                  <c:v>4.9000000000000004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2891008"/>
        <c:axId val="102681408"/>
        <c:axId val="0"/>
      </c:bar3DChart>
      <c:catAx>
        <c:axId val="182891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latin typeface="Times New Roman" pitchFamily="18" charset="0"/>
              </a:defRPr>
            </a:pPr>
            <a:endParaRPr lang="ru-RU"/>
          </a:p>
        </c:txPr>
        <c:crossAx val="102681408"/>
        <c:crosses val="autoZero"/>
        <c:auto val="1"/>
        <c:lblAlgn val="ctr"/>
        <c:lblOffset val="100"/>
        <c:noMultiLvlLbl val="0"/>
      </c:catAx>
      <c:valAx>
        <c:axId val="1026814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2891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Первич.заболеваемость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3.4399610920236225E-2"/>
                  <c:y val="-4.7702555235206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933073946824232E-2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 2014</c:v>
                </c:pt>
                <c:pt idx="1">
                  <c:v>9 мес 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26.7</c:v>
                </c:pt>
                <c:pt idx="1">
                  <c:v>24.8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Общая заболеваемость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82217899113736E-3"/>
                  <c:y val="-3.0866359269839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755252937961521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 2014</c:v>
                </c:pt>
                <c:pt idx="1">
                  <c:v>9 мес 2015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851.3</c:v>
                </c:pt>
                <c:pt idx="1">
                  <c:v>744.6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102080"/>
        <c:axId val="170055872"/>
        <c:axId val="0"/>
      </c:bar3DChart>
      <c:catAx>
        <c:axId val="197102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latin typeface="Times New Roman" pitchFamily="18" charset="0"/>
              </a:defRPr>
            </a:pPr>
            <a:endParaRPr lang="ru-RU"/>
          </a:p>
        </c:txPr>
        <c:crossAx val="170055872"/>
        <c:crosses val="autoZero"/>
        <c:auto val="1"/>
        <c:lblAlgn val="ctr"/>
        <c:lblOffset val="100"/>
        <c:noMultiLvlLbl val="0"/>
      </c:catAx>
      <c:valAx>
        <c:axId val="170055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71020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 i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Первич.заболеваемость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0377547607726837E-2"/>
                  <c:y val="-4.77025552352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538839685059674E-3"/>
                  <c:y val="-5.892668587878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 2014</c:v>
                </c:pt>
                <c:pt idx="1">
                  <c:v>9 мес 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2.7</c:v>
                </c:pt>
                <c:pt idx="1">
                  <c:v>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Общая заболеваемость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4558162821246324E-2"/>
                  <c:y val="-3.08663592698393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187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746722057910982E-2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 2014</c:v>
                </c:pt>
                <c:pt idx="1">
                  <c:v>9 мес 2015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187</c:v>
                </c:pt>
                <c:pt idx="1">
                  <c:v>149.69999999999999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2038272"/>
        <c:axId val="218784896"/>
        <c:axId val="0"/>
      </c:bar3DChart>
      <c:catAx>
        <c:axId val="202038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latin typeface="Times New Roman" pitchFamily="18" charset="0"/>
              </a:defRPr>
            </a:pPr>
            <a:endParaRPr lang="ru-RU"/>
          </a:p>
        </c:txPr>
        <c:crossAx val="218784896"/>
        <c:crosses val="autoZero"/>
        <c:auto val="1"/>
        <c:lblAlgn val="ctr"/>
        <c:lblOffset val="100"/>
        <c:noMultiLvlLbl val="0"/>
      </c:catAx>
      <c:valAx>
        <c:axId val="2187848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20382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 i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959050257606685"/>
          <c:y val="0"/>
          <c:w val="0.77741518421308442"/>
          <c:h val="0.653003555160537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>
                <c:manualLayout>
                  <c:x val="9.2591377466705559E-3"/>
                  <c:y val="-1.4109543384068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802469135802469E-2"/>
                  <c:y val="-4.7031811280228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88888888888E-2"/>
                  <c:y val="-1.4109543384068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32098765432098E-2"/>
                  <c:y val="-1.4109543384068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2592592592592587E-3"/>
                  <c:y val="-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802469135802469E-2"/>
                  <c:y val="-9.4063622560456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802469135802356E-2"/>
                  <c:y val="-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432098765431985E-2"/>
                  <c:y val="-1.1757952820057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8518518518518517E-2"/>
                  <c:y val="-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2345679012345678E-2"/>
                  <c:y val="-9.4063622560456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0061728395061616E-2"/>
                  <c:y val="-2.3515905640114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4.6296296296295166E-3"/>
                  <c:y val="-1.8812724512091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Краснодарский край</c:v>
                </c:pt>
                <c:pt idx="1">
                  <c:v>Усть-Лабинский</c:v>
                </c:pt>
                <c:pt idx="2">
                  <c:v>Динской </c:v>
                </c:pt>
                <c:pt idx="3">
                  <c:v>Апшеронский </c:v>
                </c:pt>
                <c:pt idx="4">
                  <c:v>Гулькевичский </c:v>
                </c:pt>
                <c:pt idx="5">
                  <c:v>Выселковский </c:v>
                </c:pt>
                <c:pt idx="6">
                  <c:v>Щербиновский </c:v>
                </c:pt>
                <c:pt idx="7">
                  <c:v>г.Геленджик</c:v>
                </c:pt>
                <c:pt idx="8">
                  <c:v>Курганинский </c:v>
                </c:pt>
                <c:pt idx="9">
                  <c:v>Анапский </c:v>
                </c:pt>
                <c:pt idx="10">
                  <c:v>Каневской</c:v>
                </c:pt>
                <c:pt idx="11">
                  <c:v>Ейский 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3.3</c:v>
                </c:pt>
                <c:pt idx="1">
                  <c:v>4.8</c:v>
                </c:pt>
                <c:pt idx="2">
                  <c:v>4.9000000000000004</c:v>
                </c:pt>
                <c:pt idx="3">
                  <c:v>5.3</c:v>
                </c:pt>
                <c:pt idx="4">
                  <c:v>5.4</c:v>
                </c:pt>
                <c:pt idx="5">
                  <c:v>6.7</c:v>
                </c:pt>
                <c:pt idx="6">
                  <c:v>7.3</c:v>
                </c:pt>
                <c:pt idx="7">
                  <c:v>7.3</c:v>
                </c:pt>
                <c:pt idx="8">
                  <c:v>8.8000000000000007</c:v>
                </c:pt>
                <c:pt idx="9">
                  <c:v>9.9</c:v>
                </c:pt>
                <c:pt idx="10">
                  <c:v>11.7</c:v>
                </c:pt>
                <c:pt idx="11">
                  <c:v>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4981888"/>
        <c:axId val="221316800"/>
        <c:axId val="0"/>
      </c:bar3DChart>
      <c:catAx>
        <c:axId val="194981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latin typeface="Times New Roman" pitchFamily="18" charset="0"/>
              </a:defRPr>
            </a:pPr>
            <a:endParaRPr lang="ru-RU"/>
          </a:p>
        </c:txPr>
        <c:crossAx val="221316800"/>
        <c:crosses val="autoZero"/>
        <c:auto val="1"/>
        <c:lblAlgn val="ctr"/>
        <c:lblOffset val="100"/>
        <c:noMultiLvlLbl val="0"/>
      </c:catAx>
      <c:valAx>
        <c:axId val="221316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4981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06D1B6-D6C2-4DB8-8D66-BC06828665A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93D0F56-AE94-48EB-B230-A3C8242D8BEB}">
      <dgm:prSet phldrT="[Текст]" custT="1"/>
      <dgm:spPr/>
      <dgm:t>
        <a:bodyPr/>
        <a:lstStyle/>
        <a:p>
          <a:pPr algn="ctr"/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Приморско-Ахтарский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р-н – 0</a:t>
          </a:r>
        </a:p>
        <a:p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Ново-Кубанский р-н – 0</a:t>
          </a:r>
        </a:p>
        <a:p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Крыловской р-н – 0</a:t>
          </a:r>
        </a:p>
        <a:p>
          <a:pPr algn="ctr"/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Белоглинский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р-н – 0</a:t>
          </a:r>
        </a:p>
        <a:p>
          <a:pPr algn="ctr"/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г.Новороссийск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– 0,6</a:t>
          </a:r>
        </a:p>
        <a:p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Туапсинский р-н – 0,8</a:t>
          </a:r>
        </a:p>
        <a:p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Каневской р-н – 1,0</a:t>
          </a:r>
        </a:p>
        <a:p>
          <a:pPr algn="ctr"/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р-н – 1,0</a:t>
          </a:r>
        </a:p>
        <a:p>
          <a:pPr algn="ctr"/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CC8FB679-51CB-47AD-8085-50BF01A795D2}" type="parTrans" cxnId="{846E8E30-417A-4255-9939-F29AABD8C452}">
      <dgm:prSet/>
      <dgm:spPr/>
      <dgm:t>
        <a:bodyPr/>
        <a:lstStyle/>
        <a:p>
          <a:endParaRPr lang="ru-RU"/>
        </a:p>
      </dgm:t>
    </dgm:pt>
    <dgm:pt modelId="{64672A8B-AA70-4352-9228-F5A80D210156}" type="sibTrans" cxnId="{846E8E30-417A-4255-9939-F29AABD8C452}">
      <dgm:prSet/>
      <dgm:spPr/>
      <dgm:t>
        <a:bodyPr/>
        <a:lstStyle/>
        <a:p>
          <a:endParaRPr lang="ru-RU"/>
        </a:p>
      </dgm:t>
    </dgm:pt>
    <dgm:pt modelId="{273E0948-76E3-4515-BC77-E4D1B89C942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Краснодарский край – 4,9</a:t>
          </a:r>
          <a:endParaRPr lang="ru-RU" sz="1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053600-FCD2-4D5B-A680-1BF3670FDF2F}" type="parTrans" cxnId="{1B71738D-336A-444D-B549-FF206A3CB11A}">
      <dgm:prSet/>
      <dgm:spPr/>
      <dgm:t>
        <a:bodyPr/>
        <a:lstStyle/>
        <a:p>
          <a:endParaRPr lang="ru-RU"/>
        </a:p>
      </dgm:t>
    </dgm:pt>
    <dgm:pt modelId="{025FDB91-5444-4BCE-AB7D-D8D7A0014ABA}" type="sibTrans" cxnId="{1B71738D-336A-444D-B549-FF206A3CB11A}">
      <dgm:prSet/>
      <dgm:spPr/>
      <dgm:t>
        <a:bodyPr/>
        <a:lstStyle/>
        <a:p>
          <a:endParaRPr lang="ru-RU"/>
        </a:p>
      </dgm:t>
    </dgm:pt>
    <dgm:pt modelId="{C35588AC-6438-481C-B6F3-7662FC905FD1}">
      <dgm:prSet phldrT="[Текст]" custT="1"/>
      <dgm:spPr>
        <a:ln w="38100">
          <a:solidFill>
            <a:srgbClr val="C00000"/>
          </a:solidFill>
        </a:ln>
      </dgm:spPr>
      <dgm:t>
        <a:bodyPr/>
        <a:lstStyle/>
        <a:p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Апшеронский р-н – 10,0</a:t>
          </a:r>
        </a:p>
        <a:p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г. Горячий Ключ -  11,6</a:t>
          </a:r>
        </a:p>
        <a:p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Темрюкский р-н – 11,6</a:t>
          </a:r>
        </a:p>
        <a:p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Павловский р-н – 11,9</a:t>
          </a:r>
        </a:p>
        <a:p>
          <a:r>
            <a:rPr lang="ru-RU" sz="1600" b="1" i="0" dirty="0" err="1" smtClean="0">
              <a:latin typeface="Times New Roman" pitchFamily="18" charset="0"/>
              <a:cs typeface="Times New Roman" pitchFamily="18" charset="0"/>
            </a:rPr>
            <a:t>Белореченский</a:t>
          </a: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 р-н – 12,2</a:t>
          </a:r>
        </a:p>
      </dgm:t>
    </dgm:pt>
    <dgm:pt modelId="{3490726D-26CC-473B-B380-E384B3A855EB}" type="parTrans" cxnId="{92BE481C-C4FC-4469-B65E-EABA191F8E92}">
      <dgm:prSet/>
      <dgm:spPr/>
      <dgm:t>
        <a:bodyPr/>
        <a:lstStyle/>
        <a:p>
          <a:endParaRPr lang="ru-RU"/>
        </a:p>
      </dgm:t>
    </dgm:pt>
    <dgm:pt modelId="{75B0B935-34D1-40DF-AA24-EDAB7A1FB58D}" type="sibTrans" cxnId="{92BE481C-C4FC-4469-B65E-EABA191F8E92}">
      <dgm:prSet/>
      <dgm:spPr/>
      <dgm:t>
        <a:bodyPr/>
        <a:lstStyle/>
        <a:p>
          <a:endParaRPr lang="ru-RU"/>
        </a:p>
      </dgm:t>
    </dgm:pt>
    <dgm:pt modelId="{3EE521DA-3A82-4B01-84B4-EAC9C92C812D}" type="pres">
      <dgm:prSet presAssocID="{3906D1B6-D6C2-4DB8-8D66-BC06828665AE}" presName="arrowDiagram" presStyleCnt="0">
        <dgm:presLayoutVars>
          <dgm:chMax val="5"/>
          <dgm:dir/>
          <dgm:resizeHandles val="exact"/>
        </dgm:presLayoutVars>
      </dgm:prSet>
      <dgm:spPr/>
    </dgm:pt>
    <dgm:pt modelId="{E9CDC4F8-9CC6-4FB1-A494-7B9ACC9C673F}" type="pres">
      <dgm:prSet presAssocID="{3906D1B6-D6C2-4DB8-8D66-BC06828665AE}" presName="arrow" presStyleLbl="bgShp" presStyleIdx="0" presStyleCnt="1" custAng="21312521" custScaleX="30579" custScaleY="68926" custLinFactNeighborX="-37745" custLinFactNeighborY="-12849"/>
      <dgm:spPr>
        <a:solidFill>
          <a:srgbClr val="C00000"/>
        </a:solidFill>
      </dgm:spPr>
    </dgm:pt>
    <dgm:pt modelId="{CA90B69E-2D78-41A9-A7B6-863BED26911B}" type="pres">
      <dgm:prSet presAssocID="{3906D1B6-D6C2-4DB8-8D66-BC06828665AE}" presName="arrowDiagram3" presStyleCnt="0"/>
      <dgm:spPr/>
    </dgm:pt>
    <dgm:pt modelId="{CFA44972-4460-49BB-87CE-E67B44FE24DD}" type="pres">
      <dgm:prSet presAssocID="{A93D0F56-AE94-48EB-B230-A3C8242D8BEB}" presName="bullet3a" presStyleLbl="node1" presStyleIdx="0" presStyleCnt="3" custScaleX="38762" custScaleY="43397"/>
      <dgm:spPr>
        <a:solidFill>
          <a:srgbClr val="FFC000"/>
        </a:solidFill>
      </dgm:spPr>
    </dgm:pt>
    <dgm:pt modelId="{C24ECAC8-D7F5-40BB-8E28-FA7697166354}" type="pres">
      <dgm:prSet presAssocID="{A93D0F56-AE94-48EB-B230-A3C8242D8BEB}" presName="textBox3a" presStyleLbl="revTx" presStyleIdx="0" presStyleCnt="3" custScaleX="388886" custScaleY="292053" custLinFactNeighborX="71044" custLinFactNeighborY="62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69239-BC16-48B8-945F-03D84424BCD3}" type="pres">
      <dgm:prSet presAssocID="{273E0948-76E3-4515-BC77-E4D1B89C9429}" presName="bullet3b" presStyleLbl="node1" presStyleIdx="1" presStyleCnt="3" custScaleX="87372" custScaleY="120228"/>
      <dgm:spPr>
        <a:noFill/>
      </dgm:spPr>
    </dgm:pt>
    <dgm:pt modelId="{A41607B5-4400-468B-B1A9-228219F6C277}" type="pres">
      <dgm:prSet presAssocID="{273E0948-76E3-4515-BC77-E4D1B89C9429}" presName="textBox3b" presStyleLbl="revTx" presStyleIdx="1" presStyleCnt="3" custScaleX="292427" custScaleY="132677" custLinFactNeighborX="62181" custLinFactNeighborY="12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D7D44-C538-4DA0-9993-E9AEF0C3F7CE}" type="pres">
      <dgm:prSet presAssocID="{C35588AC-6438-481C-B6F3-7662FC905FD1}" presName="bullet3c" presStyleLbl="node1" presStyleIdx="2" presStyleCnt="3" custFlipVert="0" custScaleX="18929" custScaleY="130197" custLinFactX="154162" custLinFactNeighborX="200000" custLinFactNeighborY="56937"/>
      <dgm:spPr>
        <a:solidFill>
          <a:srgbClr val="FFC000"/>
        </a:solidFill>
      </dgm:spPr>
    </dgm:pt>
    <dgm:pt modelId="{E517EE8A-337E-456D-8A31-0381908FBE95}" type="pres">
      <dgm:prSet presAssocID="{C35588AC-6438-481C-B6F3-7662FC905FD1}" presName="textBox3c" presStyleLbl="revTx" presStyleIdx="2" presStyleCnt="3" custScaleX="264322" custScaleY="73029" custLinFactNeighborX="-61849" custLinFactNeighborY="-80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BE481C-C4FC-4469-B65E-EABA191F8E92}" srcId="{3906D1B6-D6C2-4DB8-8D66-BC06828665AE}" destId="{C35588AC-6438-481C-B6F3-7662FC905FD1}" srcOrd="2" destOrd="0" parTransId="{3490726D-26CC-473B-B380-E384B3A855EB}" sibTransId="{75B0B935-34D1-40DF-AA24-EDAB7A1FB58D}"/>
    <dgm:cxn modelId="{846E8E30-417A-4255-9939-F29AABD8C452}" srcId="{3906D1B6-D6C2-4DB8-8D66-BC06828665AE}" destId="{A93D0F56-AE94-48EB-B230-A3C8242D8BEB}" srcOrd="0" destOrd="0" parTransId="{CC8FB679-51CB-47AD-8085-50BF01A795D2}" sibTransId="{64672A8B-AA70-4352-9228-F5A80D210156}"/>
    <dgm:cxn modelId="{1B71738D-336A-444D-B549-FF206A3CB11A}" srcId="{3906D1B6-D6C2-4DB8-8D66-BC06828665AE}" destId="{273E0948-76E3-4515-BC77-E4D1B89C9429}" srcOrd="1" destOrd="0" parTransId="{90053600-FCD2-4D5B-A680-1BF3670FDF2F}" sibTransId="{025FDB91-5444-4BCE-AB7D-D8D7A0014ABA}"/>
    <dgm:cxn modelId="{A838676C-0CD1-4322-AD44-674A299DE384}" type="presOf" srcId="{C35588AC-6438-481C-B6F3-7662FC905FD1}" destId="{E517EE8A-337E-456D-8A31-0381908FBE95}" srcOrd="0" destOrd="0" presId="urn:microsoft.com/office/officeart/2005/8/layout/arrow2"/>
    <dgm:cxn modelId="{B1D7817A-FF9E-41B6-83A2-F6CE831522FC}" type="presOf" srcId="{A93D0F56-AE94-48EB-B230-A3C8242D8BEB}" destId="{C24ECAC8-D7F5-40BB-8E28-FA7697166354}" srcOrd="0" destOrd="0" presId="urn:microsoft.com/office/officeart/2005/8/layout/arrow2"/>
    <dgm:cxn modelId="{4E509DCF-EFE2-477E-8FD8-900FC57ECBDA}" type="presOf" srcId="{3906D1B6-D6C2-4DB8-8D66-BC06828665AE}" destId="{3EE521DA-3A82-4B01-84B4-EAC9C92C812D}" srcOrd="0" destOrd="0" presId="urn:microsoft.com/office/officeart/2005/8/layout/arrow2"/>
    <dgm:cxn modelId="{37AB3980-74DD-4FA2-8EDF-E5A7BF3E0A75}" type="presOf" srcId="{273E0948-76E3-4515-BC77-E4D1B89C9429}" destId="{A41607B5-4400-468B-B1A9-228219F6C277}" srcOrd="0" destOrd="0" presId="urn:microsoft.com/office/officeart/2005/8/layout/arrow2"/>
    <dgm:cxn modelId="{F746F872-97EE-4C8B-A139-FC2EF8B8375E}" type="presParOf" srcId="{3EE521DA-3A82-4B01-84B4-EAC9C92C812D}" destId="{E9CDC4F8-9CC6-4FB1-A494-7B9ACC9C673F}" srcOrd="0" destOrd="0" presId="urn:microsoft.com/office/officeart/2005/8/layout/arrow2"/>
    <dgm:cxn modelId="{C1CF8909-6061-4A47-A202-7B487CB2BDC7}" type="presParOf" srcId="{3EE521DA-3A82-4B01-84B4-EAC9C92C812D}" destId="{CA90B69E-2D78-41A9-A7B6-863BED26911B}" srcOrd="1" destOrd="0" presId="urn:microsoft.com/office/officeart/2005/8/layout/arrow2"/>
    <dgm:cxn modelId="{3C5BEBDC-11D0-46BE-AA31-3E45E2FCBA9C}" type="presParOf" srcId="{CA90B69E-2D78-41A9-A7B6-863BED26911B}" destId="{CFA44972-4460-49BB-87CE-E67B44FE24DD}" srcOrd="0" destOrd="0" presId="urn:microsoft.com/office/officeart/2005/8/layout/arrow2"/>
    <dgm:cxn modelId="{453280F6-A06D-4C0A-B546-EE9B50FC7332}" type="presParOf" srcId="{CA90B69E-2D78-41A9-A7B6-863BED26911B}" destId="{C24ECAC8-D7F5-40BB-8E28-FA7697166354}" srcOrd="1" destOrd="0" presId="urn:microsoft.com/office/officeart/2005/8/layout/arrow2"/>
    <dgm:cxn modelId="{C9C3B0F4-2B73-49F8-BE58-7CD64231EFBC}" type="presParOf" srcId="{CA90B69E-2D78-41A9-A7B6-863BED26911B}" destId="{1D069239-BC16-48B8-945F-03D84424BCD3}" srcOrd="2" destOrd="0" presId="urn:microsoft.com/office/officeart/2005/8/layout/arrow2"/>
    <dgm:cxn modelId="{E9B59B9A-2E02-4C8F-A747-376D8CB7626F}" type="presParOf" srcId="{CA90B69E-2D78-41A9-A7B6-863BED26911B}" destId="{A41607B5-4400-468B-B1A9-228219F6C277}" srcOrd="3" destOrd="0" presId="urn:microsoft.com/office/officeart/2005/8/layout/arrow2"/>
    <dgm:cxn modelId="{2E754259-72F5-4B27-A270-573DEEACCBC7}" type="presParOf" srcId="{CA90B69E-2D78-41A9-A7B6-863BED26911B}" destId="{E95D7D44-C538-4DA0-9993-E9AEF0C3F7CE}" srcOrd="4" destOrd="0" presId="urn:microsoft.com/office/officeart/2005/8/layout/arrow2"/>
    <dgm:cxn modelId="{439EAB03-2EF7-4069-975C-307422B93741}" type="presParOf" srcId="{CA90B69E-2D78-41A9-A7B6-863BED26911B}" destId="{E517EE8A-337E-456D-8A31-0381908FBE9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DC4F8-9CC6-4FB1-A494-7B9ACC9C673F}">
      <dsp:nvSpPr>
        <dsp:cNvPr id="0" name=""/>
        <dsp:cNvSpPr/>
      </dsp:nvSpPr>
      <dsp:spPr>
        <a:xfrm rot="21312521">
          <a:off x="79193" y="673162"/>
          <a:ext cx="1387217" cy="1954269"/>
        </a:xfrm>
        <a:prstGeom prst="swooshArrow">
          <a:avLst>
            <a:gd name="adj1" fmla="val 25000"/>
            <a:gd name="adj2" fmla="val 25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44972-4460-49BB-87CE-E67B44FE24DD}">
      <dsp:nvSpPr>
        <dsp:cNvPr id="0" name=""/>
        <dsp:cNvSpPr/>
      </dsp:nvSpPr>
      <dsp:spPr>
        <a:xfrm>
          <a:off x="826296" y="2587264"/>
          <a:ext cx="45719" cy="51186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ECAC8-D7F5-40BB-8E28-FA7697166354}">
      <dsp:nvSpPr>
        <dsp:cNvPr id="0" name=""/>
        <dsp:cNvSpPr/>
      </dsp:nvSpPr>
      <dsp:spPr>
        <a:xfrm>
          <a:off x="73324" y="2341302"/>
          <a:ext cx="4110546" cy="2393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499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Приморско-Ахтарский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р-н – 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Ново-Кубанский р-н – 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Крыловской р-н – 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Белоглинский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р-н – 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г.Новороссийск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– 0,6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Туапсинский р-н – 0,8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Каневской р-н – 1,0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р-н – 1,0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324" y="2341302"/>
        <a:ext cx="4110546" cy="2393099"/>
      </dsp:txXfrm>
    </dsp:sp>
    <dsp:sp modelId="{1D069239-BC16-48B8-945F-03D84424BCD3}">
      <dsp:nvSpPr>
        <dsp:cNvPr id="0" name=""/>
        <dsp:cNvSpPr/>
      </dsp:nvSpPr>
      <dsp:spPr>
        <a:xfrm>
          <a:off x="1844771" y="1761680"/>
          <a:ext cx="186290" cy="256344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607B5-4400-468B-B1A9-228219F6C277}">
      <dsp:nvSpPr>
        <dsp:cNvPr id="0" name=""/>
        <dsp:cNvSpPr/>
      </dsp:nvSpPr>
      <dsp:spPr>
        <a:xfrm>
          <a:off x="1352672" y="1837248"/>
          <a:ext cx="3183831" cy="2046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7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Краснодарский край – 4,9</a:t>
          </a:r>
          <a:endParaRPr lang="ru-RU" sz="1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52672" y="1837248"/>
        <a:ext cx="3183831" cy="2046425"/>
      </dsp:txXfrm>
    </dsp:sp>
    <dsp:sp modelId="{E95D7D44-C538-4DA0-9993-E9AEF0C3F7CE}">
      <dsp:nvSpPr>
        <dsp:cNvPr id="0" name=""/>
        <dsp:cNvSpPr/>
      </dsp:nvSpPr>
      <dsp:spPr>
        <a:xfrm>
          <a:off x="4247239" y="1437654"/>
          <a:ext cx="55816" cy="38391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7EE8A-337E-456D-8A31-0381908FBE95}">
      <dsp:nvSpPr>
        <dsp:cNvPr id="0" name=""/>
        <dsp:cNvSpPr/>
      </dsp:nvSpPr>
      <dsp:spPr>
        <a:xfrm>
          <a:off x="1662895" y="149288"/>
          <a:ext cx="2877834" cy="1439068"/>
        </a:xfrm>
        <a:prstGeom prst="rect">
          <a:avLst/>
        </a:prstGeom>
        <a:noFill/>
        <a:ln w="38100">
          <a:solidFill>
            <a:srgbClr val="C0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4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Апшеронский р-н – 10,0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г. Горячий Ключ -  11,6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Темрюкский р-н – 11,6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Павловский р-н – 11,9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err="1" smtClean="0">
              <a:latin typeface="Times New Roman" pitchFamily="18" charset="0"/>
              <a:cs typeface="Times New Roman" pitchFamily="18" charset="0"/>
            </a:rPr>
            <a:t>Белореченский</a:t>
          </a: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 р-н – 12,2</a:t>
          </a:r>
        </a:p>
      </dsp:txBody>
      <dsp:txXfrm>
        <a:off x="1662895" y="149288"/>
        <a:ext cx="2877834" cy="1439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4A641-BBF2-4C41-8314-C136685EE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52844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C68CA-15C5-4DC2-AAD8-5EBA84C35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9205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EB89A-9549-404C-96B9-29A79F466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2696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3F72C-405C-4ED4-A529-8FBCB1EF9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64447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23477-6937-4B36-9D77-30CB8DBC5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65544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gray">
          <a:xfrm>
            <a:off x="8003931" y="0"/>
            <a:ext cx="1140069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white">
          <a:xfrm>
            <a:off x="0" y="4638676"/>
            <a:ext cx="9144000" cy="2219325"/>
          </a:xfrm>
          <a:prstGeom prst="rect">
            <a:avLst/>
          </a:prstGeom>
          <a:solidFill>
            <a:schemeClr val="folHlink">
              <a:alpha val="3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gray">
          <a:xfrm>
            <a:off x="0" y="2149476"/>
            <a:ext cx="9144000" cy="2498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9701" name="Freeform 5"/>
          <p:cNvSpPr>
            <a:spLocks/>
          </p:cNvSpPr>
          <p:nvPr/>
        </p:nvSpPr>
        <p:spPr bwMode="gray">
          <a:xfrm>
            <a:off x="0" y="2133601"/>
            <a:ext cx="8014189" cy="2271713"/>
          </a:xfrm>
          <a:custGeom>
            <a:avLst/>
            <a:gdLst>
              <a:gd name="T0" fmla="*/ 0 w 5049"/>
              <a:gd name="T1" fmla="*/ 0 h 1471"/>
              <a:gd name="T2" fmla="*/ 5049 w 5049"/>
              <a:gd name="T3" fmla="*/ 2 h 1471"/>
              <a:gd name="T4" fmla="*/ 5048 w 5049"/>
              <a:gd name="T5" fmla="*/ 1458 h 1471"/>
              <a:gd name="T6" fmla="*/ 0 w 5049"/>
              <a:gd name="T7" fmla="*/ 1471 h 1471"/>
              <a:gd name="T8" fmla="*/ 0 w 5049"/>
              <a:gd name="T9" fmla="*/ 0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7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30952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30952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gray">
          <a:xfrm>
            <a:off x="8220808" y="6229350"/>
            <a:ext cx="609600" cy="533400"/>
          </a:xfrm>
          <a:prstGeom prst="hexagon">
            <a:avLst>
              <a:gd name="adj" fmla="val 30952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ctrTitle"/>
          </p:nvPr>
        </p:nvSpPr>
        <p:spPr bwMode="gray">
          <a:xfrm>
            <a:off x="106974" y="76201"/>
            <a:ext cx="7722577" cy="1679575"/>
          </a:xfrm>
        </p:spPr>
        <p:txBody>
          <a:bodyPr/>
          <a:lstStyle>
            <a:lvl1pPr algn="ctr">
              <a:defRPr sz="3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782158" y="2370138"/>
            <a:ext cx="4066442" cy="1731962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dt" sz="half" idx="2"/>
          </p:nvPr>
        </p:nvSpPr>
        <p:spPr>
          <a:xfrm>
            <a:off x="3352800" y="6553200"/>
            <a:ext cx="2133600" cy="152400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>
              <a:solidFill>
                <a:srgbClr val="5086C2"/>
              </a:solidFill>
            </a:endParaRP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" y="6477000"/>
            <a:ext cx="2590800" cy="228600"/>
          </a:xfrm>
        </p:spPr>
        <p:txBody>
          <a:bodyPr/>
          <a:lstStyle>
            <a:lvl1pPr algn="ctr">
              <a:defRPr sz="11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ru-RU">
              <a:solidFill>
                <a:srgbClr val="5086C2"/>
              </a:solidFill>
            </a:endParaRPr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12016" y="6467476"/>
            <a:ext cx="531935" cy="244475"/>
          </a:xfrm>
        </p:spPr>
        <p:txBody>
          <a:bodyPr/>
          <a:lstStyle>
            <a:lvl1pPr>
              <a:defRPr sz="1100">
                <a:latin typeface="Arial" charset="0"/>
              </a:defRPr>
            </a:lvl1pPr>
          </a:lstStyle>
          <a:p>
            <a:fld id="{A2200D17-356A-420A-9F5D-EBC65A87D91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9711" name="AutoShape 15" descr="222222"/>
          <p:cNvSpPr>
            <a:spLocks noChangeArrowheads="1"/>
          </p:cNvSpPr>
          <p:nvPr/>
        </p:nvSpPr>
        <p:spPr bwMode="gray">
          <a:xfrm>
            <a:off x="190500" y="3162300"/>
            <a:ext cx="1752600" cy="1600200"/>
          </a:xfrm>
          <a:prstGeom prst="hexagon">
            <a:avLst>
              <a:gd name="adj" fmla="val 29663"/>
              <a:gd name="vf" fmla="val 11547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28575">
            <a:solidFill>
              <a:schemeClr val="bg1"/>
            </a:solidFill>
            <a:miter lim="800000"/>
            <a:headEnd/>
            <a:tailEnd/>
          </a:ln>
          <a:effectLst>
            <a:outerShdw dist="125080" dir="1437749" algn="ctr" rotWithShape="0">
              <a:schemeClr val="bg2">
                <a:alpha val="32001"/>
              </a:schemeClr>
            </a:outerShdw>
          </a:effectLst>
        </p:spPr>
        <p:txBody>
          <a:bodyPr wrap="none" lIns="89398" tIns="44699" rIns="89398" bIns="44699" anchor="ctr"/>
          <a:lstStyle/>
          <a:p>
            <a:pPr algn="ctr" defTabSz="895350"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mtClean="0">
              <a:solidFill>
                <a:srgbClr val="003366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29712" name="AutoShape 16" descr="24_small"/>
          <p:cNvSpPr>
            <a:spLocks noChangeArrowheads="1"/>
          </p:cNvSpPr>
          <p:nvPr/>
        </p:nvSpPr>
        <p:spPr bwMode="gray">
          <a:xfrm>
            <a:off x="1638300" y="2324100"/>
            <a:ext cx="1828800" cy="1600200"/>
          </a:xfrm>
          <a:prstGeom prst="hexagon">
            <a:avLst>
              <a:gd name="adj" fmla="val 30952"/>
              <a:gd name="vf" fmla="val 115470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  <a:miter lim="800000"/>
            <a:headEnd/>
            <a:tailEnd/>
          </a:ln>
          <a:effectLst>
            <a:outerShdw dist="125080" dir="1437749" algn="ctr" rotWithShape="0">
              <a:schemeClr val="bg2">
                <a:alpha val="32001"/>
              </a:schemeClr>
            </a:outerShdw>
          </a:effectLst>
        </p:spPr>
        <p:txBody>
          <a:bodyPr wrap="none" lIns="89398" tIns="44699" rIns="89398" bIns="44699" anchor="ctr"/>
          <a:lstStyle/>
          <a:p>
            <a:pPr algn="ctr" defTabSz="895350"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mtClean="0">
              <a:solidFill>
                <a:srgbClr val="003366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29713" name="AutoShape 17" descr="111111111111111111111"/>
          <p:cNvSpPr>
            <a:spLocks noChangeArrowheads="1"/>
          </p:cNvSpPr>
          <p:nvPr/>
        </p:nvSpPr>
        <p:spPr bwMode="gray">
          <a:xfrm>
            <a:off x="1600200" y="4038600"/>
            <a:ext cx="1828800" cy="1600200"/>
          </a:xfrm>
          <a:prstGeom prst="hexagon">
            <a:avLst>
              <a:gd name="adj" fmla="val 30952"/>
              <a:gd name="vf" fmla="val 115470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28575">
            <a:solidFill>
              <a:schemeClr val="bg1"/>
            </a:solidFill>
            <a:miter lim="800000"/>
            <a:headEnd/>
            <a:tailEnd/>
          </a:ln>
          <a:effectLst>
            <a:outerShdw dist="125080" dir="1437749" algn="ctr" rotWithShape="0">
              <a:schemeClr val="bg2">
                <a:alpha val="32001"/>
              </a:schemeClr>
            </a:outerShdw>
          </a:effectLst>
        </p:spPr>
        <p:txBody>
          <a:bodyPr wrap="none" lIns="89398" tIns="44699" rIns="89398" bIns="44699" anchor="ctr"/>
          <a:lstStyle/>
          <a:p>
            <a:pPr algn="ctr" defTabSz="895350"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mtClean="0">
              <a:solidFill>
                <a:srgbClr val="003366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8939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www.narco23.ru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26A4F-590F-4861-AE15-3DC157CEA7D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89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www.narco23.ru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4E2A8-C89B-42B5-92C9-A8D1ADD4E66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76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44462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38" y="1076325"/>
            <a:ext cx="4044462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www.narco23.ru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808A9-6B75-45D8-9CB3-B855B7BBD02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75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www.narco23.ru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2A419-5217-4A3C-BEF8-7833CC0E61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2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www.narco23.ru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8044E-E02C-4223-93A3-E1CA2319C01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2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F5088-5110-40F9-87E2-52A526B4B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49824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www.narco23.ru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89DD8-C3F0-4AAC-A835-9CFBBFB960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6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www.narco23.ru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9EEF9-EEA8-4650-867A-FA93979BCB1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8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www.narco23.ru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84A02-81C2-4A9B-83A8-835B29A0442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7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www.narco23.ru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427FC-880B-4436-A8ED-4166F2E76A1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70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31523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www.narco23.ru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8AD4D-845C-49C1-8AF7-FB3F60DCCC7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1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BDE94-6273-4C2F-A1B7-BE4AB4BE2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7880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B16-84DE-49F7-A7A4-015F27351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3603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58169-A388-4E56-9D91-834FE793C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454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8A3A1-A09D-4455-89FE-65B8BC6D5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34660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62813-6A27-44CF-AD7F-BFB18CBD9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52964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3837D-AAAD-45DE-8B22-35D09824A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957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437A7-C287-4395-8C7B-4482B6F94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3371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465D8E-9439-4331-829C-70702E0192A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60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2"/>
          <p:cNvSpPr>
            <a:spLocks/>
          </p:cNvSpPr>
          <p:nvPr/>
        </p:nvSpPr>
        <p:spPr bwMode="gray">
          <a:xfrm>
            <a:off x="-10258" y="146051"/>
            <a:ext cx="8197362" cy="1038225"/>
          </a:xfrm>
          <a:custGeom>
            <a:avLst/>
            <a:gdLst>
              <a:gd name="T0" fmla="*/ 0 w 5049"/>
              <a:gd name="T1" fmla="*/ 0 h 1471"/>
              <a:gd name="T2" fmla="*/ 5049 w 5049"/>
              <a:gd name="T3" fmla="*/ 2 h 1471"/>
              <a:gd name="T4" fmla="*/ 5048 w 5049"/>
              <a:gd name="T5" fmla="*/ 1458 h 1471"/>
              <a:gd name="T6" fmla="*/ 0 w 5049"/>
              <a:gd name="T7" fmla="*/ 1471 h 1471"/>
              <a:gd name="T8" fmla="*/ 0 w 5049"/>
              <a:gd name="T9" fmla="*/ 0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gray">
          <a:xfrm>
            <a:off x="8156331" y="0"/>
            <a:ext cx="987669" cy="6858000"/>
          </a:xfrm>
          <a:prstGeom prst="rect">
            <a:avLst/>
          </a:prstGeom>
          <a:solidFill>
            <a:schemeClr val="folHlink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gray">
          <a:xfrm>
            <a:off x="8153400" y="150813"/>
            <a:ext cx="990600" cy="10271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30952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30952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gray">
          <a:xfrm>
            <a:off x="8220808" y="6229350"/>
            <a:ext cx="609600" cy="533400"/>
          </a:xfrm>
          <a:prstGeom prst="hexagon">
            <a:avLst>
              <a:gd name="adj" fmla="val 30952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8" tIns="44699" rIns="89398" bIns="44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19864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8" tIns="44699" rIns="89398" bIns="44699" numCol="1" anchor="t" anchorCtr="0" compatLnSpc="1">
            <a:prstTxWarp prst="textNoShape">
              <a:avLst/>
            </a:prstTxWarp>
          </a:bodyPr>
          <a:lstStyle>
            <a:lvl1pPr algn="l" defTabSz="895350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6477001"/>
            <a:ext cx="28956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8" tIns="44699" rIns="89398" bIns="44699" numCol="1" anchor="t" anchorCtr="0" compatLnSpc="1">
            <a:prstTxWarp prst="textNoShape">
              <a:avLst/>
            </a:prstTxWarp>
          </a:bodyPr>
          <a:lstStyle>
            <a:lvl1pPr algn="r" defTabSz="895350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66"/>
                </a:solidFill>
              </a:rPr>
              <a:t>www.narco23.ru</a:t>
            </a:r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50" y="6386513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8" tIns="44699" rIns="89398" bIns="44699" numCol="1" anchor="t" anchorCtr="0" compatLnSpc="1">
            <a:prstTxWarp prst="textNoShape">
              <a:avLst/>
            </a:prstTxWarp>
          </a:bodyPr>
          <a:lstStyle>
            <a:lvl1pPr algn="r" defTabSz="895350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1C6C8-3853-448C-8014-BF12A908C51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8689" name="Rectangle 17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381001"/>
            <a:ext cx="6705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8" tIns="44699" rIns="89398" bIns="44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8690" name="AutoShape 18" descr="24_small"/>
          <p:cNvSpPr>
            <a:spLocks noChangeArrowheads="1"/>
          </p:cNvSpPr>
          <p:nvPr/>
        </p:nvSpPr>
        <p:spPr bwMode="gray">
          <a:xfrm>
            <a:off x="178777" y="260350"/>
            <a:ext cx="864577" cy="755650"/>
          </a:xfrm>
          <a:prstGeom prst="hexagon">
            <a:avLst>
              <a:gd name="adj" fmla="val 30987"/>
              <a:gd name="vf" fmla="val 115470"/>
            </a:avLst>
          </a:prstGeom>
          <a:blipFill dpi="0" rotWithShape="1">
            <a:blip r:embed="rId13"/>
            <a:srcRect/>
            <a:stretch>
              <a:fillRect/>
            </a:stretch>
          </a:blipFill>
          <a:ln w="28575">
            <a:solidFill>
              <a:schemeClr val="bg1"/>
            </a:solidFill>
            <a:miter lim="800000"/>
            <a:headEnd/>
            <a:tailEnd/>
          </a:ln>
          <a:effectLst>
            <a:outerShdw dist="125080" dir="1437749" algn="ctr" rotWithShape="0">
              <a:schemeClr val="bg2">
                <a:alpha val="32001"/>
              </a:schemeClr>
            </a:outerShdw>
          </a:effectLst>
        </p:spPr>
        <p:txBody>
          <a:bodyPr wrap="none" lIns="89398" tIns="44699" rIns="89398" bIns="44699" anchor="ctr"/>
          <a:lstStyle/>
          <a:p>
            <a:pPr algn="ctr" defTabSz="895350"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mtClean="0">
              <a:solidFill>
                <a:srgbClr val="003366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948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dt="0"/>
  <p:txStyles>
    <p:titleStyle>
      <a:lvl1pPr algn="l" defTabSz="895350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defTabSz="895350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Verdana" pitchFamily="34" charset="0"/>
        </a:defRPr>
      </a:lvl2pPr>
      <a:lvl3pPr algn="l" defTabSz="895350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Verdana" pitchFamily="34" charset="0"/>
        </a:defRPr>
      </a:lvl3pPr>
      <a:lvl4pPr algn="l" defTabSz="895350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Verdana" pitchFamily="34" charset="0"/>
        </a:defRPr>
      </a:lvl4pPr>
      <a:lvl5pPr algn="l" defTabSz="895350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Verdana" pitchFamily="34" charset="0"/>
        </a:defRPr>
      </a:lvl5pPr>
      <a:lvl6pPr marL="457200" algn="l" defTabSz="895350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Verdana" pitchFamily="34" charset="0"/>
        </a:defRPr>
      </a:lvl6pPr>
      <a:lvl7pPr marL="914400" algn="l" defTabSz="895350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Verdana" pitchFamily="34" charset="0"/>
        </a:defRPr>
      </a:lvl7pPr>
      <a:lvl8pPr marL="1371600" algn="l" defTabSz="895350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Verdana" pitchFamily="34" charset="0"/>
        </a:defRPr>
      </a:lvl8pPr>
      <a:lvl9pPr marL="1828800" algn="l" defTabSz="895350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Verdana" pitchFamily="34" charset="0"/>
        </a:defRPr>
      </a:lvl9pPr>
    </p:titleStyle>
    <p:bodyStyle>
      <a:lvl1pPr marL="334963" indent="-334963" algn="l" defTabSz="895350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25488" indent="-279400" algn="l" defTabSz="895350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17600" indent="-222250" algn="l" defTabSz="895350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565275" indent="-223838" algn="l" defTabSz="895350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11363" indent="-223838" algn="l" defTabSz="89535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468563" indent="-223838" algn="l" defTabSz="89535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25763" indent="-223838" algn="l" defTabSz="89535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382963" indent="-223838" algn="l" defTabSz="89535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40163" indent="-223838" algn="l" defTabSz="89535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Первичная и общая заболеваемость наркопатологией на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01.10.2015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591335"/>
              </p:ext>
            </p:extLst>
          </p:nvPr>
        </p:nvGraphicFramePr>
        <p:xfrm>
          <a:off x="457200" y="1600200"/>
          <a:ext cx="8229600" cy="4382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672"/>
                <a:gridCol w="1728192"/>
                <a:gridCol w="1872208"/>
                <a:gridCol w="16665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Первичная заболеваемость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01.10.2014 г.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01.10.2015 г.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 прироста 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 2014 г.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Алкогольный психоз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5,9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- 16,9%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Алкоголизм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26,7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- 7,1%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69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Наркомания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+18,5%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45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заболеваемость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1126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Алкогольный психоз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- 14,3%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26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Алкоголизм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851,5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744,6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- 12,5%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26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Наркомания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187,0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149,7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- 19,9%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072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Целевые показатели (индикаторы) модернизации наркологической службы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Краснодарского края до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 года (%)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57490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864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Распределение умерших по причинам смерти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за 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январь-сентябрь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2015 года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2800" b="1" dirty="0">
                <a:solidFill>
                  <a:srgbClr val="000000"/>
                </a:solidFill>
                <a:latin typeface="Times New Roman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(по данным Росстата) 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733108"/>
              </p:ext>
            </p:extLst>
          </p:nvPr>
        </p:nvGraphicFramePr>
        <p:xfrm>
          <a:off x="457200" y="1600200"/>
          <a:ext cx="8229600" cy="5258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133764"/>
                <a:gridCol w="923636"/>
                <a:gridCol w="2057400"/>
                <a:gridCol w="1092200"/>
                <a:gridCol w="96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Причина смерти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Человек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Прирост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 100 тыс. нас.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66501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Алкогольная болезнь печени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184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- 49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78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Алкогольная 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кардиомиопатия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668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172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- 496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49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Язвенная болезнь желудка и ДПК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324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293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- 31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07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Фиброз и цирроз печени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894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774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- 120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Туберкулез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336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263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- 73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64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Острые отравления и воздействия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алкоголем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184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- 49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96">
                <a:tc gridSpan="6"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463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Показатели смертности от острого отравления и воздействия алкоголем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X45-X459)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мес. 2015 г.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данным ГБУЗ МИАЦ, на 100 тысяч населения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446869"/>
              </p:ext>
            </p:extLst>
          </p:nvPr>
        </p:nvGraphicFramePr>
        <p:xfrm>
          <a:off x="457200" y="1196752"/>
          <a:ext cx="82296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5576" y="1628800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9 месяцев 2015 года показатель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составляет:        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РФ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6,6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ЮФО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2,1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Краснодарский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край – 3,3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47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Показатели смертности от острого отравления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воздействия алкоголем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X45-X459)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9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мес. 2015 г.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данным ГБУЗ МИАЦ, на 100 тысяч населения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176" y="1844824"/>
            <a:ext cx="4392488" cy="3160984"/>
          </a:xfrm>
          <a:ln w="38100">
            <a:solidFill>
              <a:srgbClr val="C00000"/>
            </a:solidFill>
          </a:ln>
        </p:spPr>
        <p:txBody>
          <a:bodyPr/>
          <a:lstStyle/>
          <a:p>
            <a:pPr marL="0" lv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Рост смертности</a:t>
            </a:r>
          </a:p>
          <a:p>
            <a:pPr marL="0" lv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Апшеронский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р-н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-  с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1,3 (1) до 5,3 (4)</a:t>
            </a:r>
          </a:p>
          <a:p>
            <a:pPr marL="0" lvl="0" indent="0"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Выселковский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р-н – с 2,2 (1) до 6,7 (3)</a:t>
            </a:r>
          </a:p>
          <a:p>
            <a:pPr marL="0" lv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 Геленджик – с 3,8 (3) до 7,3 (6)</a:t>
            </a:r>
          </a:p>
          <a:p>
            <a:pPr marL="0" lvl="0" indent="0"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р-н –  с 1,3 (1) до 5,4 (4)</a:t>
            </a:r>
          </a:p>
          <a:p>
            <a:pPr marL="0" lvl="0" indent="0"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Ейский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р-н – с 5,8 (6) до 16,5 (17)</a:t>
            </a:r>
          </a:p>
          <a:p>
            <a:pPr marL="0" lvl="0" indent="0"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Каневский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р-н – 2,6 (2) до 11,7 (9)</a:t>
            </a:r>
          </a:p>
          <a:p>
            <a:pPr marL="0" lvl="0" indent="0"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Курганинский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р-н – с 7,6 (6) до 8,8 (7)</a:t>
            </a:r>
          </a:p>
          <a:p>
            <a:pPr marL="0" lvl="0" indent="0"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Усть-Лабинский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р-н – с 1,2 (1) до 4,8 (4)</a:t>
            </a:r>
          </a:p>
          <a:p>
            <a:pPr marL="0" lvl="0" indent="0"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Щербиновский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р-н – с 7,3 (2) до 7.3 (2)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5076056" y="4509120"/>
            <a:ext cx="3816425" cy="187220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18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смертности, но показатели остаются выше </a:t>
            </a:r>
            <a:r>
              <a:rPr lang="ru-RU" sz="1800" b="1" kern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среднекраевого</a:t>
            </a:r>
            <a:r>
              <a:rPr lang="ru-RU" sz="18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значения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sz="1800" b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г. Анапа – с 11,2 (14) до 9,9 (13)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Динской р-н – с 8,0 (8) до 4,9 (5)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sz="18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899592" y="1412775"/>
            <a:ext cx="7488832" cy="43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ru-RU" sz="1800" b="1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сравнении с аналогичным  периодом 2014 года отмечается</a:t>
            </a:r>
            <a:endParaRPr lang="ru-RU" sz="1800" b="1" i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верх 9"/>
          <p:cNvSpPr/>
          <p:nvPr/>
        </p:nvSpPr>
        <p:spPr bwMode="auto">
          <a:xfrm>
            <a:off x="467544" y="1988840"/>
            <a:ext cx="484632" cy="2736304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4401692" y="5172044"/>
            <a:ext cx="484632" cy="978408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048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003232" cy="60486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Приказ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Минздрава России </a:t>
            </a:r>
            <a:endParaRPr lang="ru-RU" sz="28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от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15.11.2012 года № 929н </a:t>
            </a:r>
            <a:endParaRPr lang="ru-RU" sz="28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«Об утверждении </a:t>
            </a:r>
            <a:r>
              <a:rPr lang="ru-RU" sz="2800" b="1" dirty="0" smtClean="0">
                <a:latin typeface="Times New Roman"/>
                <a:ea typeface="Times New Roman"/>
              </a:rPr>
              <a:t>Порядка </a:t>
            </a:r>
            <a:r>
              <a:rPr lang="ru-RU" sz="2800" b="1" dirty="0">
                <a:latin typeface="Times New Roman"/>
                <a:ea typeface="Times New Roman"/>
              </a:rPr>
              <a:t>оказания медицинской помощи по профилю «</a:t>
            </a:r>
            <a:r>
              <a:rPr lang="ru-RU" sz="2800" b="1" dirty="0" smtClean="0">
                <a:latin typeface="Times New Roman"/>
                <a:ea typeface="Times New Roman"/>
              </a:rPr>
              <a:t>наркология»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/>
              </a:rPr>
              <a:t> </a:t>
            </a:r>
            <a:endParaRPr lang="ru-RU" sz="2800" dirty="0" smtClean="0">
              <a:latin typeface="Times New Roman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/>
              </a:rPr>
              <a:t>п.9   </a:t>
            </a:r>
            <a:r>
              <a:rPr lang="ru-RU" sz="2400" b="1" i="1" dirty="0" smtClean="0">
                <a:latin typeface="Times New Roman"/>
              </a:rPr>
              <a:t>В случае выявления клинических признаков наркологического заболевания врач-терапевт участковый</a:t>
            </a:r>
            <a:r>
              <a:rPr lang="ru-RU" sz="2400" b="1" dirty="0" smtClean="0">
                <a:latin typeface="Times New Roman"/>
              </a:rPr>
              <a:t> (врач общей практики(семейный врач) </a:t>
            </a:r>
            <a:r>
              <a:rPr lang="ru-RU" sz="2400" b="1" i="1" dirty="0" smtClean="0">
                <a:latin typeface="Times New Roman"/>
              </a:rPr>
              <a:t>направляет пациента в наркологический кабинет </a:t>
            </a:r>
            <a:r>
              <a:rPr lang="ru-RU" sz="2400" b="1" dirty="0" smtClean="0">
                <a:latin typeface="Times New Roman"/>
              </a:rPr>
              <a:t>медицинской организации для оказания первичной специализированной медико-санитарной помощи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22621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726007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:\ФОТО\Дима\DSC_0155.jpg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>
          <a:xfrm>
            <a:off x="1043608" y="6237312"/>
            <a:ext cx="9144000" cy="6126163"/>
          </a:xfrm>
        </p:spPr>
        <p:txBody>
          <a:bodyPr/>
          <a:lstStyle/>
          <a:p>
            <a:pPr marL="419100" indent="-382588" algn="ctr" eaLnBrk="1" hangingPunct="1">
              <a:buFontTx/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Благодарю за 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266283927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Первичная заболеваемость алкогольными психозами на 01.10.2015 года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(на 100 тысяч населения)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555252"/>
              </p:ext>
            </p:extLst>
          </p:nvPr>
        </p:nvGraphicFramePr>
        <p:xfrm>
          <a:off x="457200" y="1600200"/>
          <a:ext cx="38989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7"/>
            <a:ext cx="39020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249691"/>
              </p:ext>
            </p:extLst>
          </p:nvPr>
        </p:nvGraphicFramePr>
        <p:xfrm>
          <a:off x="4153595" y="1268760"/>
          <a:ext cx="4536504" cy="525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18460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Первичная и общая заболеваемость алкоголизмом на 01.10.2015 года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(на 100 тысяч населения)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983602"/>
              </p:ext>
            </p:extLst>
          </p:nvPr>
        </p:nvGraphicFramePr>
        <p:xfrm>
          <a:off x="251520" y="1628800"/>
          <a:ext cx="332271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262565"/>
              </p:ext>
            </p:extLst>
          </p:nvPr>
        </p:nvGraphicFramePr>
        <p:xfrm>
          <a:off x="3563888" y="1556792"/>
          <a:ext cx="5256584" cy="4346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656184"/>
                <a:gridCol w="1656184"/>
              </a:tblGrid>
              <a:tr h="88848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 образование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Первичная заболеваемость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заболеваемость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848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г. Горячий Ключ</a:t>
                      </a:r>
                    </a:p>
                    <a:p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Калининский р-н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</a:p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1121,7</a:t>
                      </a:r>
                    </a:p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927,4</a:t>
                      </a:r>
                    </a:p>
                  </a:txBody>
                  <a:tcPr>
                    <a:noFill/>
                  </a:tcPr>
                </a:tc>
              </a:tr>
              <a:tr h="635877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Новопокровский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р-н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1053,4</a:t>
                      </a:r>
                    </a:p>
                  </a:txBody>
                  <a:tcPr>
                    <a:noFill/>
                  </a:tcPr>
                </a:tc>
              </a:tr>
              <a:tr h="63587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Прим-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Ахтарский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р-н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16,9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1047,7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35877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Щербиновский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24,6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1017,8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3587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Краснодарский край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744,6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669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525963"/>
          </a:xfrm>
        </p:spPr>
        <p:txBody>
          <a:bodyPr/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Совместный приказ 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прокуратуры Краснодарского края, 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ГУВД по Краснодарскому краю, 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департамента здравоохранения Краснодарского </a:t>
            </a:r>
            <a:r>
              <a:rPr lang="ru-RU" sz="28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края</a:t>
            </a:r>
            <a:endParaRPr lang="ru-RU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 30.11.2010 года, № 203/820/3288 </a:t>
            </a:r>
            <a:endParaRPr lang="ru-RU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 утверждении Инструкции о порядке информирования учреждениями здравоохранения Краснодарского края органов прокуратуры и органов внутренних дел по Краснодарскому краю»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7526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352928" cy="1143000"/>
          </a:xfrm>
        </p:spPr>
        <p:txBody>
          <a:bodyPr/>
          <a:lstStyle/>
          <a:p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Первичная и общая заболеваемость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наркоманией на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01.10.2015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 100 тысяч населения)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088687"/>
              </p:ext>
            </p:extLst>
          </p:nvPr>
        </p:nvGraphicFramePr>
        <p:xfrm>
          <a:off x="467544" y="1628800"/>
          <a:ext cx="397078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723649"/>
              </p:ext>
            </p:extLst>
          </p:nvPr>
        </p:nvGraphicFramePr>
        <p:xfrm>
          <a:off x="4427984" y="1484784"/>
          <a:ext cx="4464496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296144"/>
                <a:gridCol w="1224136"/>
              </a:tblGrid>
              <a:tr h="1470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 образование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Первичная </a:t>
                      </a: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забол-ть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</a:t>
                      </a: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забол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151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г.Анапа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г.Геленджик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Гулькевичский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Красноармейский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Лабинский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Прим-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Ахтарский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Северский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Темрюкский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Усть-Лабинский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183,1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181,9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173,8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171,0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175,3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175,7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196,1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184,7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171,9</a:t>
                      </a:r>
                    </a:p>
                  </a:txBody>
                  <a:tcPr>
                    <a:noFill/>
                  </a:tcPr>
                </a:tc>
              </a:tr>
              <a:tr h="488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Краснодарский край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851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9 месяцев 2015 года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не были выявлены больные наркоманией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125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Апшеронском, Белореченском,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Выселковском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Мостовском, Новопокровском, Успенском районах.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не выявлены эпизодические потребители наркотиков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Новопокровском районе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среднекраевом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показатели общей заболеваемости эпизодического потребления наркотиков 157,4 на 100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тыс.населения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требует внимание накопление контингента эпизодических потребителей в:</a:t>
            </a:r>
          </a:p>
          <a:p>
            <a:pPr marL="0" indent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Абинском (186,5),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Выселковском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(184,7), </a:t>
            </a:r>
          </a:p>
          <a:p>
            <a:pPr marL="0" indent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Ейском (155,9),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Кущевском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(190,9), Лабинском (184,4), Павловском (215,1), Прим.-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Ахтарском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(184,2), </a:t>
            </a:r>
          </a:p>
          <a:p>
            <a:pPr marL="0" indent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Северском (206,4) и Темрюкском   (198,0) районах</a:t>
            </a:r>
          </a:p>
          <a:p>
            <a:pPr marL="0" indent="0" algn="ctr">
              <a:buNone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84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eaLnBrk="1" fontAlgn="auto" hangingPunct="1">
              <a:spcAft>
                <a:spcPts val="0"/>
              </a:spcAft>
              <a:buNone/>
            </a:pPr>
            <a:r>
              <a:rPr lang="ru-RU" sz="3600" b="1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07.05.2012 N 598 </a:t>
            </a:r>
            <a:endParaRPr lang="ru-RU" sz="3600" b="1" i="1" kern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1" fontAlgn="auto" hangingPunct="1">
              <a:spcAft>
                <a:spcPts val="0"/>
              </a:spcAft>
              <a:buNone/>
            </a:pPr>
            <a:r>
              <a:rPr lang="ru-RU" sz="3600" b="1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совершенствовании государственной политики в сфере здравоохранения»</a:t>
            </a:r>
          </a:p>
          <a:p>
            <a:pPr marL="0" lvl="0" indent="0" algn="ctr" eaLnBrk="1" fontAlgn="auto" hangingPunct="1">
              <a:spcAft>
                <a:spcPts val="0"/>
              </a:spcAft>
              <a:buNone/>
            </a:pPr>
            <a:r>
              <a:rPr lang="ru-RU" sz="3600" b="1" u="sng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завершить до 1 января 2016 г. модернизацию наркологической службы Российской Федерации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344816" cy="114300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Нормативно-правовое обоснование модернизации наркологической службы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9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859216" cy="5433467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Приказ Министерства здравоохранения Российской Федерации от 05.06.2014 г. №263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«Об утверждении Концепции модернизации наркологической службы Российской Федерации до 2016 года»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Приказ Министерства здравоохранения Краснодарского края от 21.07.2014 г. №3677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«О Программе реализации Концепции модернизации наркологической службы до 2016 года в Краснодарском крае»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254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69705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db2004146l">
  <a:themeElements>
    <a:clrScheme name="cdb2004146l 3">
      <a:dk1>
        <a:srgbClr val="003366"/>
      </a:dk1>
      <a:lt1>
        <a:srgbClr val="FFFFFF"/>
      </a:lt1>
      <a:dk2>
        <a:srgbClr val="5086C2"/>
      </a:dk2>
      <a:lt2>
        <a:srgbClr val="C0C0C0"/>
      </a:lt2>
      <a:accent1>
        <a:srgbClr val="DE8848"/>
      </a:accent1>
      <a:accent2>
        <a:srgbClr val="85BA54"/>
      </a:accent2>
      <a:accent3>
        <a:srgbClr val="FFFFFF"/>
      </a:accent3>
      <a:accent4>
        <a:srgbClr val="002A56"/>
      </a:accent4>
      <a:accent5>
        <a:srgbClr val="ECC3B1"/>
      </a:accent5>
      <a:accent6>
        <a:srgbClr val="78A84B"/>
      </a:accent6>
      <a:hlink>
        <a:srgbClr val="4C59D2"/>
      </a:hlink>
      <a:folHlink>
        <a:srgbClr val="A0B5C4"/>
      </a:folHlink>
    </a:clrScheme>
    <a:fontScheme name="cdb2004146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95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95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46l 1">
        <a:dk1>
          <a:srgbClr val="48806B"/>
        </a:dk1>
        <a:lt1>
          <a:srgbClr val="FFFFFF"/>
        </a:lt1>
        <a:dk2>
          <a:srgbClr val="77956D"/>
        </a:dk2>
        <a:lt2>
          <a:srgbClr val="C0C0C0"/>
        </a:lt2>
        <a:accent1>
          <a:srgbClr val="6BB9C3"/>
        </a:accent1>
        <a:accent2>
          <a:srgbClr val="E7BA15"/>
        </a:accent2>
        <a:accent3>
          <a:srgbClr val="FFFFFF"/>
        </a:accent3>
        <a:accent4>
          <a:srgbClr val="3C6C5A"/>
        </a:accent4>
        <a:accent5>
          <a:srgbClr val="BAD9DE"/>
        </a:accent5>
        <a:accent6>
          <a:srgbClr val="D1A812"/>
        </a:accent6>
        <a:hlink>
          <a:srgbClr val="76C14D"/>
        </a:hlink>
        <a:folHlink>
          <a:srgbClr val="B0C2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46l 2">
        <a:dk1>
          <a:srgbClr val="5F5F5F"/>
        </a:dk1>
        <a:lt1>
          <a:srgbClr val="FFFFFF"/>
        </a:lt1>
        <a:dk2>
          <a:srgbClr val="8D8D8D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D5D1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46l 3">
        <a:dk1>
          <a:srgbClr val="003366"/>
        </a:dk1>
        <a:lt1>
          <a:srgbClr val="FFFFFF"/>
        </a:lt1>
        <a:dk2>
          <a:srgbClr val="5086C2"/>
        </a:dk2>
        <a:lt2>
          <a:srgbClr val="C0C0C0"/>
        </a:lt2>
        <a:accent1>
          <a:srgbClr val="DE884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ECC3B1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</TotalTime>
  <Words>807</Words>
  <Application>Microsoft Office PowerPoint</Application>
  <PresentationFormat>Экран (4:3)</PresentationFormat>
  <Paragraphs>218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2_Оформление по умолчанию</vt:lpstr>
      <vt:lpstr>2_cdb2004146l</vt:lpstr>
      <vt:lpstr>Первичная и общая заболеваемость наркопатологией на 01.10.2015 года</vt:lpstr>
      <vt:lpstr>Первичная заболеваемость алкогольными психозами на 01.10.2015 года (на 100 тысяч населения)</vt:lpstr>
      <vt:lpstr>Первичная и общая заболеваемость алкоголизмом на 01.10.2015 года (на 100 тысяч населения)</vt:lpstr>
      <vt:lpstr>Презентация PowerPoint</vt:lpstr>
      <vt:lpstr>Первичная и общая заболеваемость наркоманией на 01.10.2015 года  (на 100 тысяч населения)</vt:lpstr>
      <vt:lpstr>За 9 месяцев 2015 года  - не были выявлены больные наркоманией</vt:lpstr>
      <vt:lpstr>Нормативно-правовое обоснование модернизации наркологической службы</vt:lpstr>
      <vt:lpstr>Презентация PowerPoint</vt:lpstr>
      <vt:lpstr>Презентация PowerPoint</vt:lpstr>
      <vt:lpstr>Целевые показатели (индикаторы) модернизации наркологической службы Краснодарского края до 2016 года (%)</vt:lpstr>
      <vt:lpstr>Распределение умерших по причинам смерти  за январь-сентябрь 2015 года (по данным Росстата) </vt:lpstr>
      <vt:lpstr>Показатели смертности от острого отравления и воздействия алкоголем (X45-X459) 9 мес. 2015 г.  (по данным ГБУЗ МИАЦ, на 100 тысяч населения)</vt:lpstr>
      <vt:lpstr>Показатели смертности от острого отравления  и воздействия алкоголем (X45-X459) за 9 мес. 2015 г.  (по данным ГБУЗ МИАЦ, на 100 тысяч населения)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Borisenko</dc:creator>
  <cp:lastModifiedBy>АСУ</cp:lastModifiedBy>
  <cp:revision>51</cp:revision>
  <cp:lastPrinted>2015-11-05T06:44:54Z</cp:lastPrinted>
  <dcterms:created xsi:type="dcterms:W3CDTF">2015-10-13T12:29:34Z</dcterms:created>
  <dcterms:modified xsi:type="dcterms:W3CDTF">2015-11-06T07:31:26Z</dcterms:modified>
</cp:coreProperties>
</file>